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8"/>
  </p:notesMasterIdLst>
  <p:sldIdLst>
    <p:sldId id="256" r:id="rId3"/>
    <p:sldId id="259" r:id="rId4"/>
    <p:sldId id="272" r:id="rId5"/>
    <p:sldId id="273" r:id="rId6"/>
    <p:sldId id="274" r:id="rId7"/>
    <p:sldId id="281" r:id="rId8"/>
    <p:sldId id="282" r:id="rId9"/>
    <p:sldId id="283" r:id="rId10"/>
    <p:sldId id="275" r:id="rId11"/>
    <p:sldId id="284" r:id="rId12"/>
    <p:sldId id="285" r:id="rId13"/>
    <p:sldId id="286" r:id="rId14"/>
    <p:sldId id="287" r:id="rId15"/>
    <p:sldId id="276" r:id="rId16"/>
    <p:sldId id="277" r:id="rId17"/>
    <p:sldId id="278" r:id="rId18"/>
    <p:sldId id="279" r:id="rId19"/>
    <p:sldId id="288" r:id="rId20"/>
    <p:sldId id="280" r:id="rId21"/>
    <p:sldId id="289" r:id="rId22"/>
    <p:sldId id="290" r:id="rId23"/>
    <p:sldId id="291" r:id="rId24"/>
    <p:sldId id="293" r:id="rId25"/>
    <p:sldId id="294" r:id="rId26"/>
    <p:sldId id="261" r:id="rId2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885" autoAdjust="0"/>
  </p:normalViewPr>
  <p:slideViewPr>
    <p:cSldViewPr>
      <p:cViewPr>
        <p:scale>
          <a:sx n="40" d="100"/>
          <a:sy n="40" d="100"/>
        </p:scale>
        <p:origin x="-2760" y="-6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E3EEA2-4339-47CB-AF3D-B53EEBA0BA28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</dgm:pt>
    <dgm:pt modelId="{D6614B98-7F02-4F1D-A705-8B3C704E9869}">
      <dgm:prSet phldrT="[Texto]"/>
      <dgm:spPr/>
      <dgm:t>
        <a:bodyPr/>
        <a:lstStyle/>
        <a:p>
          <a:r>
            <a:rPr lang="es-MX" dirty="0" smtClean="0"/>
            <a:t>General</a:t>
          </a:r>
          <a:endParaRPr lang="es-MX" dirty="0"/>
        </a:p>
      </dgm:t>
    </dgm:pt>
    <dgm:pt modelId="{48AC52B1-7830-424F-91C0-CC1D3D9B5A30}" type="parTrans" cxnId="{41359F85-2A8A-47B7-A18D-F4F2BB1C3878}">
      <dgm:prSet/>
      <dgm:spPr/>
      <dgm:t>
        <a:bodyPr/>
        <a:lstStyle/>
        <a:p>
          <a:endParaRPr lang="es-MX"/>
        </a:p>
      </dgm:t>
    </dgm:pt>
    <dgm:pt modelId="{616503AE-3CDC-49FC-B5DA-C876E2D5BA19}" type="sibTrans" cxnId="{41359F85-2A8A-47B7-A18D-F4F2BB1C3878}">
      <dgm:prSet/>
      <dgm:spPr/>
      <dgm:t>
        <a:bodyPr/>
        <a:lstStyle/>
        <a:p>
          <a:endParaRPr lang="es-MX"/>
        </a:p>
      </dgm:t>
    </dgm:pt>
    <dgm:pt modelId="{07712924-FF86-4EFC-9275-64966C54447D}">
      <dgm:prSet phldrT="[Texto]"/>
      <dgm:spPr/>
      <dgm:t>
        <a:bodyPr/>
        <a:lstStyle/>
        <a:p>
          <a:r>
            <a:rPr lang="es-MX" dirty="0" smtClean="0"/>
            <a:t>Específico</a:t>
          </a:r>
          <a:endParaRPr lang="es-MX" dirty="0"/>
        </a:p>
      </dgm:t>
    </dgm:pt>
    <dgm:pt modelId="{325A2029-F320-46D5-9ED1-34F1AC390922}" type="parTrans" cxnId="{5F93598D-A689-4F7C-BB9E-376302396FE6}">
      <dgm:prSet/>
      <dgm:spPr/>
      <dgm:t>
        <a:bodyPr/>
        <a:lstStyle/>
        <a:p>
          <a:endParaRPr lang="es-MX"/>
        </a:p>
      </dgm:t>
    </dgm:pt>
    <dgm:pt modelId="{0431A47D-9F17-43EB-8B50-838248F806F9}" type="sibTrans" cxnId="{5F93598D-A689-4F7C-BB9E-376302396FE6}">
      <dgm:prSet/>
      <dgm:spPr/>
      <dgm:t>
        <a:bodyPr/>
        <a:lstStyle/>
        <a:p>
          <a:endParaRPr lang="es-MX"/>
        </a:p>
      </dgm:t>
    </dgm:pt>
    <dgm:pt modelId="{09E334A9-F8B9-40DF-8158-3E7F66BFE083}">
      <dgm:prSet phldrT="[Texto]"/>
      <dgm:spPr/>
      <dgm:t>
        <a:bodyPr/>
        <a:lstStyle/>
        <a:p>
          <a:r>
            <a:rPr lang="es-MX" dirty="0" smtClean="0"/>
            <a:t>Complementaria</a:t>
          </a:r>
          <a:endParaRPr lang="es-MX" dirty="0"/>
        </a:p>
      </dgm:t>
    </dgm:pt>
    <dgm:pt modelId="{3FF16234-0310-4C52-85D3-237F9F9F9987}" type="parTrans" cxnId="{5AE86BD2-E3E9-4503-BB1A-4C81B8F8F81A}">
      <dgm:prSet/>
      <dgm:spPr/>
      <dgm:t>
        <a:bodyPr/>
        <a:lstStyle/>
        <a:p>
          <a:endParaRPr lang="es-MX"/>
        </a:p>
      </dgm:t>
    </dgm:pt>
    <dgm:pt modelId="{1498901B-AED2-4A06-8BC7-9FF84163EEED}" type="sibTrans" cxnId="{5AE86BD2-E3E9-4503-BB1A-4C81B8F8F81A}">
      <dgm:prSet/>
      <dgm:spPr/>
      <dgm:t>
        <a:bodyPr/>
        <a:lstStyle/>
        <a:p>
          <a:endParaRPr lang="es-MX"/>
        </a:p>
      </dgm:t>
    </dgm:pt>
    <dgm:pt modelId="{79FAED43-6C19-419F-BC5E-271884156F93}" type="pres">
      <dgm:prSet presAssocID="{99E3EEA2-4339-47CB-AF3D-B53EEBA0BA28}" presName="outerComposite" presStyleCnt="0">
        <dgm:presLayoutVars>
          <dgm:chMax val="5"/>
          <dgm:dir/>
          <dgm:resizeHandles val="exact"/>
        </dgm:presLayoutVars>
      </dgm:prSet>
      <dgm:spPr/>
    </dgm:pt>
    <dgm:pt modelId="{5EFCD278-0E28-4393-91FD-B8A907FBBAF1}" type="pres">
      <dgm:prSet presAssocID="{99E3EEA2-4339-47CB-AF3D-B53EEBA0BA28}" presName="dummyMaxCanvas" presStyleCnt="0">
        <dgm:presLayoutVars/>
      </dgm:prSet>
      <dgm:spPr/>
    </dgm:pt>
    <dgm:pt modelId="{9DC0DF14-17C5-4043-9C31-300541A93CDF}" type="pres">
      <dgm:prSet presAssocID="{99E3EEA2-4339-47CB-AF3D-B53EEBA0BA28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B51DE3A-B254-4BDE-9E3C-3D7FEDAAB87D}" type="pres">
      <dgm:prSet presAssocID="{99E3EEA2-4339-47CB-AF3D-B53EEBA0BA28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716BD91-3FC0-4FB3-AAB9-880E3F2F667A}" type="pres">
      <dgm:prSet presAssocID="{99E3EEA2-4339-47CB-AF3D-B53EEBA0BA28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C85B47C-1E6D-4498-9A3D-A05412A3F3DC}" type="pres">
      <dgm:prSet presAssocID="{99E3EEA2-4339-47CB-AF3D-B53EEBA0BA28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A5E4022-57F6-4739-906D-E6CE17B0B109}" type="pres">
      <dgm:prSet presAssocID="{99E3EEA2-4339-47CB-AF3D-B53EEBA0BA28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0478BCB-7445-454C-9285-50F5A6B2C81B}" type="pres">
      <dgm:prSet presAssocID="{99E3EEA2-4339-47CB-AF3D-B53EEBA0BA28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06BB372-FF78-42A7-91DC-72EDB9B7FDCF}" type="pres">
      <dgm:prSet presAssocID="{99E3EEA2-4339-47CB-AF3D-B53EEBA0BA28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343DCA4-9298-4113-9AE0-F0F5566CA98A}" type="pres">
      <dgm:prSet presAssocID="{99E3EEA2-4339-47CB-AF3D-B53EEBA0BA28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9CF11C5E-916C-473D-8654-11A3CC6987F7}" type="presOf" srcId="{99E3EEA2-4339-47CB-AF3D-B53EEBA0BA28}" destId="{79FAED43-6C19-419F-BC5E-271884156F93}" srcOrd="0" destOrd="0" presId="urn:microsoft.com/office/officeart/2005/8/layout/vProcess5"/>
    <dgm:cxn modelId="{6ADC9AC6-3C94-4F09-B256-F98F00115D80}" type="presOf" srcId="{616503AE-3CDC-49FC-B5DA-C876E2D5BA19}" destId="{3C85B47C-1E6D-4498-9A3D-A05412A3F3DC}" srcOrd="0" destOrd="0" presId="urn:microsoft.com/office/officeart/2005/8/layout/vProcess5"/>
    <dgm:cxn modelId="{CA524B7B-272A-4E94-982A-0184D91249FF}" type="presOf" srcId="{07712924-FF86-4EFC-9275-64966C54447D}" destId="{9B51DE3A-B254-4BDE-9E3C-3D7FEDAAB87D}" srcOrd="0" destOrd="0" presId="urn:microsoft.com/office/officeart/2005/8/layout/vProcess5"/>
    <dgm:cxn modelId="{7008A492-E3C0-4FE1-9A28-AC25CBD13D83}" type="presOf" srcId="{D6614B98-7F02-4F1D-A705-8B3C704E9869}" destId="{9DC0DF14-17C5-4043-9C31-300541A93CDF}" srcOrd="0" destOrd="0" presId="urn:microsoft.com/office/officeart/2005/8/layout/vProcess5"/>
    <dgm:cxn modelId="{EE6B6869-FC21-48EF-B17E-5706CF518C02}" type="presOf" srcId="{09E334A9-F8B9-40DF-8158-3E7F66BFE083}" destId="{E716BD91-3FC0-4FB3-AAB9-880E3F2F667A}" srcOrd="0" destOrd="0" presId="urn:microsoft.com/office/officeart/2005/8/layout/vProcess5"/>
    <dgm:cxn modelId="{9AD0C032-2509-4A73-8478-23BED799D942}" type="presOf" srcId="{07712924-FF86-4EFC-9275-64966C54447D}" destId="{A06BB372-FF78-42A7-91DC-72EDB9B7FDCF}" srcOrd="1" destOrd="0" presId="urn:microsoft.com/office/officeart/2005/8/layout/vProcess5"/>
    <dgm:cxn modelId="{5AE86BD2-E3E9-4503-BB1A-4C81B8F8F81A}" srcId="{99E3EEA2-4339-47CB-AF3D-B53EEBA0BA28}" destId="{09E334A9-F8B9-40DF-8158-3E7F66BFE083}" srcOrd="2" destOrd="0" parTransId="{3FF16234-0310-4C52-85D3-237F9F9F9987}" sibTransId="{1498901B-AED2-4A06-8BC7-9FF84163EEED}"/>
    <dgm:cxn modelId="{19620041-F098-424E-A451-2EE81FED6985}" type="presOf" srcId="{0431A47D-9F17-43EB-8B50-838248F806F9}" destId="{3A5E4022-57F6-4739-906D-E6CE17B0B109}" srcOrd="0" destOrd="0" presId="urn:microsoft.com/office/officeart/2005/8/layout/vProcess5"/>
    <dgm:cxn modelId="{41359F85-2A8A-47B7-A18D-F4F2BB1C3878}" srcId="{99E3EEA2-4339-47CB-AF3D-B53EEBA0BA28}" destId="{D6614B98-7F02-4F1D-A705-8B3C704E9869}" srcOrd="0" destOrd="0" parTransId="{48AC52B1-7830-424F-91C0-CC1D3D9B5A30}" sibTransId="{616503AE-3CDC-49FC-B5DA-C876E2D5BA19}"/>
    <dgm:cxn modelId="{1FB0A0F4-E223-4394-B352-3CE8D377D2ED}" type="presOf" srcId="{09E334A9-F8B9-40DF-8158-3E7F66BFE083}" destId="{C343DCA4-9298-4113-9AE0-F0F5566CA98A}" srcOrd="1" destOrd="0" presId="urn:microsoft.com/office/officeart/2005/8/layout/vProcess5"/>
    <dgm:cxn modelId="{5F93598D-A689-4F7C-BB9E-376302396FE6}" srcId="{99E3EEA2-4339-47CB-AF3D-B53EEBA0BA28}" destId="{07712924-FF86-4EFC-9275-64966C54447D}" srcOrd="1" destOrd="0" parTransId="{325A2029-F320-46D5-9ED1-34F1AC390922}" sibTransId="{0431A47D-9F17-43EB-8B50-838248F806F9}"/>
    <dgm:cxn modelId="{3729FF00-2292-44FF-83A2-8F3EA4EFD823}" type="presOf" srcId="{D6614B98-7F02-4F1D-A705-8B3C704E9869}" destId="{D0478BCB-7445-454C-9285-50F5A6B2C81B}" srcOrd="1" destOrd="0" presId="urn:microsoft.com/office/officeart/2005/8/layout/vProcess5"/>
    <dgm:cxn modelId="{7582999E-655B-46CC-A64B-CA94DB1B9316}" type="presParOf" srcId="{79FAED43-6C19-419F-BC5E-271884156F93}" destId="{5EFCD278-0E28-4393-91FD-B8A907FBBAF1}" srcOrd="0" destOrd="0" presId="urn:microsoft.com/office/officeart/2005/8/layout/vProcess5"/>
    <dgm:cxn modelId="{A2240C71-D57F-4FFF-AC2D-93977DB5BB54}" type="presParOf" srcId="{79FAED43-6C19-419F-BC5E-271884156F93}" destId="{9DC0DF14-17C5-4043-9C31-300541A93CDF}" srcOrd="1" destOrd="0" presId="urn:microsoft.com/office/officeart/2005/8/layout/vProcess5"/>
    <dgm:cxn modelId="{9DA959DB-799E-4CFD-A77C-433B4CA9BB72}" type="presParOf" srcId="{79FAED43-6C19-419F-BC5E-271884156F93}" destId="{9B51DE3A-B254-4BDE-9E3C-3D7FEDAAB87D}" srcOrd="2" destOrd="0" presId="urn:microsoft.com/office/officeart/2005/8/layout/vProcess5"/>
    <dgm:cxn modelId="{B0FA1669-93B0-437E-BBB4-5C743600D64A}" type="presParOf" srcId="{79FAED43-6C19-419F-BC5E-271884156F93}" destId="{E716BD91-3FC0-4FB3-AAB9-880E3F2F667A}" srcOrd="3" destOrd="0" presId="urn:microsoft.com/office/officeart/2005/8/layout/vProcess5"/>
    <dgm:cxn modelId="{ED072819-8B65-4557-94BE-7D3C61765D3C}" type="presParOf" srcId="{79FAED43-6C19-419F-BC5E-271884156F93}" destId="{3C85B47C-1E6D-4498-9A3D-A05412A3F3DC}" srcOrd="4" destOrd="0" presId="urn:microsoft.com/office/officeart/2005/8/layout/vProcess5"/>
    <dgm:cxn modelId="{41DF9AB7-A87A-4B3C-B604-77DC7FD777FB}" type="presParOf" srcId="{79FAED43-6C19-419F-BC5E-271884156F93}" destId="{3A5E4022-57F6-4739-906D-E6CE17B0B109}" srcOrd="5" destOrd="0" presId="urn:microsoft.com/office/officeart/2005/8/layout/vProcess5"/>
    <dgm:cxn modelId="{FA8E19E8-92A7-41F6-B2F7-55F672CBD893}" type="presParOf" srcId="{79FAED43-6C19-419F-BC5E-271884156F93}" destId="{D0478BCB-7445-454C-9285-50F5A6B2C81B}" srcOrd="6" destOrd="0" presId="urn:microsoft.com/office/officeart/2005/8/layout/vProcess5"/>
    <dgm:cxn modelId="{153F3245-C841-4305-96A4-C6984D3C7F1A}" type="presParOf" srcId="{79FAED43-6C19-419F-BC5E-271884156F93}" destId="{A06BB372-FF78-42A7-91DC-72EDB9B7FDCF}" srcOrd="7" destOrd="0" presId="urn:microsoft.com/office/officeart/2005/8/layout/vProcess5"/>
    <dgm:cxn modelId="{0A6BA0B4-1A85-4AC3-97A6-A1838BBCDD44}" type="presParOf" srcId="{79FAED43-6C19-419F-BC5E-271884156F93}" destId="{C343DCA4-9298-4113-9AE0-F0F5566CA98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B47702-E72D-4562-A9BC-3AEF88AB1C18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3D90A822-EC21-4938-B44C-8442753D631F}">
      <dgm:prSet phldrT="[Texto]"/>
      <dgm:spPr/>
      <dgm:t>
        <a:bodyPr/>
        <a:lstStyle/>
        <a:p>
          <a:r>
            <a:rPr lang="es-MX" dirty="0" smtClean="0"/>
            <a:t>Estructura formal</a:t>
          </a:r>
          <a:endParaRPr lang="es-MX" dirty="0"/>
        </a:p>
      </dgm:t>
    </dgm:pt>
    <dgm:pt modelId="{67EAE578-7354-4839-9014-A3AFCF23A052}" type="parTrans" cxnId="{CAF9E44B-DB6E-4C2A-8A75-04E5B730B955}">
      <dgm:prSet/>
      <dgm:spPr/>
      <dgm:t>
        <a:bodyPr/>
        <a:lstStyle/>
        <a:p>
          <a:endParaRPr lang="es-MX"/>
        </a:p>
      </dgm:t>
    </dgm:pt>
    <dgm:pt modelId="{046237D9-10BF-4057-A7C2-9EF3553F6D81}" type="sibTrans" cxnId="{CAF9E44B-DB6E-4C2A-8A75-04E5B730B955}">
      <dgm:prSet/>
      <dgm:spPr/>
      <dgm:t>
        <a:bodyPr/>
        <a:lstStyle/>
        <a:p>
          <a:endParaRPr lang="es-MX"/>
        </a:p>
      </dgm:t>
    </dgm:pt>
    <dgm:pt modelId="{527CD566-6A08-424A-A06F-A011E4799052}">
      <dgm:prSet phldrT="[Texto]"/>
      <dgm:spPr/>
      <dgm:t>
        <a:bodyPr/>
        <a:lstStyle/>
        <a:p>
          <a:r>
            <a:rPr lang="es-MX" dirty="0" smtClean="0"/>
            <a:t>Contenido</a:t>
          </a:r>
          <a:endParaRPr lang="es-MX" dirty="0"/>
        </a:p>
      </dgm:t>
    </dgm:pt>
    <dgm:pt modelId="{A5E73B37-77EC-44E9-9BE4-0245300600F1}" type="parTrans" cxnId="{D5FA21DA-3E75-45A1-8E3C-E7E316B45D03}">
      <dgm:prSet/>
      <dgm:spPr/>
      <dgm:t>
        <a:bodyPr/>
        <a:lstStyle/>
        <a:p>
          <a:endParaRPr lang="es-MX"/>
        </a:p>
      </dgm:t>
    </dgm:pt>
    <dgm:pt modelId="{71A3CC82-3A67-4EF0-BE2F-E5010D269B36}" type="sibTrans" cxnId="{D5FA21DA-3E75-45A1-8E3C-E7E316B45D03}">
      <dgm:prSet/>
      <dgm:spPr/>
      <dgm:t>
        <a:bodyPr/>
        <a:lstStyle/>
        <a:p>
          <a:endParaRPr lang="es-MX"/>
        </a:p>
      </dgm:t>
    </dgm:pt>
    <dgm:pt modelId="{17E9D860-4594-4AF0-AF8A-89A9C6DDDEE1}" type="pres">
      <dgm:prSet presAssocID="{1CB47702-E72D-4562-A9BC-3AEF88AB1C18}" presName="Name0" presStyleCnt="0">
        <dgm:presLayoutVars>
          <dgm:dir/>
          <dgm:resizeHandles val="exact"/>
        </dgm:presLayoutVars>
      </dgm:prSet>
      <dgm:spPr/>
    </dgm:pt>
    <dgm:pt modelId="{C8DD663A-C089-4037-8348-D4B07D5E1D93}" type="pres">
      <dgm:prSet presAssocID="{3D90A822-EC21-4938-B44C-8442753D631F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755DB91-228E-4EB8-A02E-0671E46E693E}" type="pres">
      <dgm:prSet presAssocID="{046237D9-10BF-4057-A7C2-9EF3553F6D81}" presName="sibTrans" presStyleLbl="sibTrans2D1" presStyleIdx="0" presStyleCnt="1"/>
      <dgm:spPr/>
      <dgm:t>
        <a:bodyPr/>
        <a:lstStyle/>
        <a:p>
          <a:endParaRPr lang="es-MX"/>
        </a:p>
      </dgm:t>
    </dgm:pt>
    <dgm:pt modelId="{E4E1F620-5A9E-441A-B6CC-A8411F2034DF}" type="pres">
      <dgm:prSet presAssocID="{046237D9-10BF-4057-A7C2-9EF3553F6D81}" presName="connectorText" presStyleLbl="sibTrans2D1" presStyleIdx="0" presStyleCnt="1"/>
      <dgm:spPr/>
      <dgm:t>
        <a:bodyPr/>
        <a:lstStyle/>
        <a:p>
          <a:endParaRPr lang="es-MX"/>
        </a:p>
      </dgm:t>
    </dgm:pt>
    <dgm:pt modelId="{8D7DEBEF-2EBC-4BE8-9C94-ABCD15D888D2}" type="pres">
      <dgm:prSet presAssocID="{527CD566-6A08-424A-A06F-A011E4799052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4BB4F86-E6ED-44AD-A97D-BE02F548E452}" type="presOf" srcId="{046237D9-10BF-4057-A7C2-9EF3553F6D81}" destId="{3755DB91-228E-4EB8-A02E-0671E46E693E}" srcOrd="0" destOrd="0" presId="urn:microsoft.com/office/officeart/2005/8/layout/process1"/>
    <dgm:cxn modelId="{1669BE52-9095-4447-9349-41F338039174}" type="presOf" srcId="{046237D9-10BF-4057-A7C2-9EF3553F6D81}" destId="{E4E1F620-5A9E-441A-B6CC-A8411F2034DF}" srcOrd="1" destOrd="0" presId="urn:microsoft.com/office/officeart/2005/8/layout/process1"/>
    <dgm:cxn modelId="{739E5D36-C86C-4A5F-86C8-6B23EF8770F8}" type="presOf" srcId="{527CD566-6A08-424A-A06F-A011E4799052}" destId="{8D7DEBEF-2EBC-4BE8-9C94-ABCD15D888D2}" srcOrd="0" destOrd="0" presId="urn:microsoft.com/office/officeart/2005/8/layout/process1"/>
    <dgm:cxn modelId="{7077D9A1-C23A-4643-9250-E661B9B98F8B}" type="presOf" srcId="{3D90A822-EC21-4938-B44C-8442753D631F}" destId="{C8DD663A-C089-4037-8348-D4B07D5E1D93}" srcOrd="0" destOrd="0" presId="urn:microsoft.com/office/officeart/2005/8/layout/process1"/>
    <dgm:cxn modelId="{FC431062-5DD7-4249-91C8-7B16CEAB887D}" type="presOf" srcId="{1CB47702-E72D-4562-A9BC-3AEF88AB1C18}" destId="{17E9D860-4594-4AF0-AF8A-89A9C6DDDEE1}" srcOrd="0" destOrd="0" presId="urn:microsoft.com/office/officeart/2005/8/layout/process1"/>
    <dgm:cxn modelId="{CAF9E44B-DB6E-4C2A-8A75-04E5B730B955}" srcId="{1CB47702-E72D-4562-A9BC-3AEF88AB1C18}" destId="{3D90A822-EC21-4938-B44C-8442753D631F}" srcOrd="0" destOrd="0" parTransId="{67EAE578-7354-4839-9014-A3AFCF23A052}" sibTransId="{046237D9-10BF-4057-A7C2-9EF3553F6D81}"/>
    <dgm:cxn modelId="{D5FA21DA-3E75-45A1-8E3C-E7E316B45D03}" srcId="{1CB47702-E72D-4562-A9BC-3AEF88AB1C18}" destId="{527CD566-6A08-424A-A06F-A011E4799052}" srcOrd="1" destOrd="0" parTransId="{A5E73B37-77EC-44E9-9BE4-0245300600F1}" sibTransId="{71A3CC82-3A67-4EF0-BE2F-E5010D269B36}"/>
    <dgm:cxn modelId="{91DD59C9-144A-4D87-AE50-0AFEE28DEDA3}" type="presParOf" srcId="{17E9D860-4594-4AF0-AF8A-89A9C6DDDEE1}" destId="{C8DD663A-C089-4037-8348-D4B07D5E1D93}" srcOrd="0" destOrd="0" presId="urn:microsoft.com/office/officeart/2005/8/layout/process1"/>
    <dgm:cxn modelId="{18915EEA-B425-476C-8732-127CB0381858}" type="presParOf" srcId="{17E9D860-4594-4AF0-AF8A-89A9C6DDDEE1}" destId="{3755DB91-228E-4EB8-A02E-0671E46E693E}" srcOrd="1" destOrd="0" presId="urn:microsoft.com/office/officeart/2005/8/layout/process1"/>
    <dgm:cxn modelId="{45A28CBF-A05B-41C1-BF0B-E873E015F232}" type="presParOf" srcId="{3755DB91-228E-4EB8-A02E-0671E46E693E}" destId="{E4E1F620-5A9E-441A-B6CC-A8411F2034DF}" srcOrd="0" destOrd="0" presId="urn:microsoft.com/office/officeart/2005/8/layout/process1"/>
    <dgm:cxn modelId="{DA0290AA-701E-4BC2-9F2F-F53F724E33E5}" type="presParOf" srcId="{17E9D860-4594-4AF0-AF8A-89A9C6DDDEE1}" destId="{8D7DEBEF-2EBC-4BE8-9C94-ABCD15D888D2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DC0DF14-17C5-4043-9C31-300541A93CDF}">
      <dsp:nvSpPr>
        <dsp:cNvPr id="0" name=""/>
        <dsp:cNvSpPr/>
      </dsp:nvSpPr>
      <dsp:spPr>
        <a:xfrm>
          <a:off x="0" y="0"/>
          <a:ext cx="4120970" cy="9336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300" kern="1200" dirty="0" smtClean="0"/>
            <a:t>General</a:t>
          </a:r>
          <a:endParaRPr lang="es-MX" sz="3300" kern="1200" dirty="0"/>
        </a:p>
      </dsp:txBody>
      <dsp:txXfrm>
        <a:off x="0" y="0"/>
        <a:ext cx="3168194" cy="933636"/>
      </dsp:txXfrm>
    </dsp:sp>
    <dsp:sp modelId="{9B51DE3A-B254-4BDE-9E3C-3D7FEDAAB87D}">
      <dsp:nvSpPr>
        <dsp:cNvPr id="0" name=""/>
        <dsp:cNvSpPr/>
      </dsp:nvSpPr>
      <dsp:spPr>
        <a:xfrm>
          <a:off x="363614" y="1089241"/>
          <a:ext cx="4120970" cy="9336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300" kern="1200" dirty="0" smtClean="0"/>
            <a:t>Específico</a:t>
          </a:r>
          <a:endParaRPr lang="es-MX" sz="3300" kern="1200" dirty="0"/>
        </a:p>
      </dsp:txBody>
      <dsp:txXfrm>
        <a:off x="363614" y="1089241"/>
        <a:ext cx="3150491" cy="933636"/>
      </dsp:txXfrm>
    </dsp:sp>
    <dsp:sp modelId="{E716BD91-3FC0-4FB3-AAB9-880E3F2F667A}">
      <dsp:nvSpPr>
        <dsp:cNvPr id="0" name=""/>
        <dsp:cNvSpPr/>
      </dsp:nvSpPr>
      <dsp:spPr>
        <a:xfrm>
          <a:off x="727229" y="2178483"/>
          <a:ext cx="4120970" cy="9336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300" kern="1200" dirty="0" smtClean="0"/>
            <a:t>Complementaria</a:t>
          </a:r>
          <a:endParaRPr lang="es-MX" sz="3300" kern="1200" dirty="0"/>
        </a:p>
      </dsp:txBody>
      <dsp:txXfrm>
        <a:off x="727229" y="2178483"/>
        <a:ext cx="3150491" cy="933636"/>
      </dsp:txXfrm>
    </dsp:sp>
    <dsp:sp modelId="{3C85B47C-1E6D-4498-9A3D-A05412A3F3DC}">
      <dsp:nvSpPr>
        <dsp:cNvPr id="0" name=""/>
        <dsp:cNvSpPr/>
      </dsp:nvSpPr>
      <dsp:spPr>
        <a:xfrm>
          <a:off x="3514106" y="708007"/>
          <a:ext cx="606863" cy="60686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700" kern="1200"/>
        </a:p>
      </dsp:txBody>
      <dsp:txXfrm>
        <a:off x="3514106" y="708007"/>
        <a:ext cx="606863" cy="606863"/>
      </dsp:txXfrm>
    </dsp:sp>
    <dsp:sp modelId="{3A5E4022-57F6-4739-906D-E6CE17B0B109}">
      <dsp:nvSpPr>
        <dsp:cNvPr id="0" name=""/>
        <dsp:cNvSpPr/>
      </dsp:nvSpPr>
      <dsp:spPr>
        <a:xfrm>
          <a:off x="3877721" y="1791025"/>
          <a:ext cx="606863" cy="60686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700" kern="1200"/>
        </a:p>
      </dsp:txBody>
      <dsp:txXfrm>
        <a:off x="3877721" y="1791025"/>
        <a:ext cx="606863" cy="60686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3CF06B-99D5-4004-AAA1-5F58C38BB66D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0E1458-E212-4CEB-AB89-9BDD64F203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461177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E1458-E212-4CEB-AB89-9BDD64F203DC}" type="slidenum">
              <a:rPr lang="es-MX" smtClean="0"/>
              <a:pPr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8714117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E1458-E212-4CEB-AB89-9BDD64F203DC}" type="slidenum">
              <a:rPr lang="es-MX" smtClean="0"/>
              <a:pPr/>
              <a:t>20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0531577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E1458-E212-4CEB-AB89-9BDD64F203DC}" type="slidenum">
              <a:rPr lang="es-MX" smtClean="0"/>
              <a:pPr/>
              <a:t>21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0531577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E1458-E212-4CEB-AB89-9BDD64F203DC}" type="slidenum">
              <a:rPr lang="es-MX" smtClean="0"/>
              <a:pPr/>
              <a:t>22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0531577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E1458-E212-4CEB-AB89-9BDD64F203DC}" type="slidenum">
              <a:rPr lang="es-MX" smtClean="0"/>
              <a:pPr/>
              <a:t>23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0531577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E1458-E212-4CEB-AB89-9BDD64F203DC}" type="slidenum">
              <a:rPr lang="es-MX" smtClean="0"/>
              <a:pPr/>
              <a:t>24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0531577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E1458-E212-4CEB-AB89-9BDD64F203DC}" type="slidenum">
              <a:rPr lang="es-MX" smtClean="0"/>
              <a:pPr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871411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E1458-E212-4CEB-AB89-9BDD64F203DC}" type="slidenum">
              <a:rPr lang="es-MX" smtClean="0"/>
              <a:pPr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8714117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E1458-E212-4CEB-AB89-9BDD64F203DC}" type="slidenum">
              <a:rPr lang="es-MX" smtClean="0"/>
              <a:pPr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226400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E1458-E212-4CEB-AB89-9BDD64F203DC}" type="slidenum">
              <a:rPr lang="es-MX" smtClean="0"/>
              <a:pPr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2264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E1458-E212-4CEB-AB89-9BDD64F203DC}" type="slidenum">
              <a:rPr lang="es-MX" smtClean="0"/>
              <a:pPr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226400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E1458-E212-4CEB-AB89-9BDD64F203DC}" type="slidenum">
              <a:rPr lang="es-MX" smtClean="0"/>
              <a:pPr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226400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E1458-E212-4CEB-AB89-9BDD64F203DC}" type="slidenum">
              <a:rPr lang="es-MX" smtClean="0"/>
              <a:pPr/>
              <a:t>13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226400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Ambos elementos están directamente</a:t>
            </a:r>
            <a:r>
              <a:rPr lang="es-MX" baseline="0" dirty="0" smtClean="0"/>
              <a:t> relacionados y cada uno con un valor propio, si bien resultan de mucha importancia los contenidos; pero si están mal presentados y sin coherencia expositiva, será muy difícil aceptarlos; por el contrario, expuestos correctamente, los demás mostrarán de inmediato interés y deseo de conocer los planteamientos sustentados.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E1458-E212-4CEB-AB89-9BDD64F203DC}" type="slidenum">
              <a:rPr lang="es-MX" smtClean="0"/>
              <a:pPr/>
              <a:t>19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053157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27/10/2015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27/10/2015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Pasos de la investigación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</a:t>
            </a:r>
            <a:r>
              <a:rPr lang="es-MX" sz="2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Licenciatura en Ingeniería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Industrial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Mtra. Claudia García Pérez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Julio – Diciembre  2015</a:t>
            </a:r>
          </a:p>
        </p:txBody>
      </p:sp>
    </p:spTree>
    <p:extLst>
      <p:ext uri="{BB962C8B-B14F-4D97-AF65-F5344CB8AC3E}">
        <p14:creationId xmlns:p14="http://schemas.microsoft.com/office/powerpoint/2010/main" xmlns="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Delimitación del tema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El tiempo tiene que estar indicado en la delimitación del tema, ya que el investigador va a dedicar un lapso razonable de tiempo para realizar el trabajo de investigación.</a:t>
            </a:r>
          </a:p>
        </p:txBody>
      </p:sp>
    </p:spTree>
    <p:extLst>
      <p:ext uri="{BB962C8B-B14F-4D97-AF65-F5344CB8AC3E}">
        <p14:creationId xmlns:p14="http://schemas.microsoft.com/office/powerpoint/2010/main" xmlns="" val="103003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Delimitación del tema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Igualmente, se tiene que considerar los materiales y fuentes de información con que se cuenta para su investigación.</a:t>
            </a:r>
          </a:p>
          <a:p>
            <a:pPr marL="0" indent="0">
              <a:buNone/>
            </a:pPr>
            <a:endParaRPr lang="es-MX" sz="25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Los recursos (humanos, institucionales, económicos, cronograma) también se toman en cuenta para que el proyecto sea funcional y permita un grado de profundidad del estudio. </a:t>
            </a:r>
          </a:p>
        </p:txBody>
      </p:sp>
    </p:spTree>
    <p:extLst>
      <p:ext uri="{BB962C8B-B14F-4D97-AF65-F5344CB8AC3E}">
        <p14:creationId xmlns:p14="http://schemas.microsoft.com/office/powerpoint/2010/main" xmlns="" val="337728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Delimitación del tema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Los temas se deben delimitar en cuanto a:</a:t>
            </a:r>
          </a:p>
          <a:p>
            <a:pPr marL="0" indent="0">
              <a:buNone/>
            </a:pPr>
            <a:endParaRPr lang="es-MX" sz="2500" dirty="0">
              <a:latin typeface="Arial" pitchFamily="34" charset="0"/>
              <a:cs typeface="Arial" pitchFamily="34" charset="0"/>
            </a:endParaRPr>
          </a:p>
          <a:p>
            <a:r>
              <a:rPr lang="es-MX" sz="2500" dirty="0" smtClean="0">
                <a:latin typeface="Arial" pitchFamily="34" charset="0"/>
                <a:cs typeface="Arial" pitchFamily="34" charset="0"/>
              </a:rPr>
              <a:t>Tiempo: se ubica el tema en el momento en que un fenómeno sucedió, suceda o pueda suceder.</a:t>
            </a:r>
          </a:p>
          <a:p>
            <a:endParaRPr lang="es-MX" sz="2500" dirty="0">
              <a:latin typeface="Arial" pitchFamily="34" charset="0"/>
              <a:cs typeface="Arial" pitchFamily="34" charset="0"/>
            </a:endParaRPr>
          </a:p>
          <a:p>
            <a:r>
              <a:rPr lang="es-MX" sz="2500" dirty="0" smtClean="0">
                <a:latin typeface="Arial" pitchFamily="34" charset="0"/>
                <a:cs typeface="Arial" pitchFamily="34" charset="0"/>
              </a:rPr>
              <a:t>Espacio: indica la circunscripción en sí de la problemática a una población o muestra determinada; estos dos factores deben ir unidos en toda delimitación, ubican </a:t>
            </a:r>
            <a:r>
              <a:rPr lang="es-MX" sz="2500" dirty="0">
                <a:latin typeface="Arial" pitchFamily="34" charset="0"/>
                <a:cs typeface="Arial" pitchFamily="34" charset="0"/>
              </a:rPr>
              <a:t>g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eográficamente, localizan la problemática.</a:t>
            </a:r>
          </a:p>
        </p:txBody>
      </p:sp>
    </p:spTree>
    <p:extLst>
      <p:ext uri="{BB962C8B-B14F-4D97-AF65-F5344CB8AC3E}">
        <p14:creationId xmlns:p14="http://schemas.microsoft.com/office/powerpoint/2010/main" xmlns="" val="102432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Delimitación del tema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500" dirty="0" smtClean="0">
                <a:latin typeface="Arial" pitchFamily="34" charset="0"/>
                <a:cs typeface="Arial" pitchFamily="34" charset="0"/>
              </a:rPr>
              <a:t>Estructura temática: se determina el enfoque, las posibles relaciones con otros temas, los énfasis que se quieren realizar, el tipo de investigación que conviene al tema (p. 119).</a:t>
            </a:r>
          </a:p>
        </p:txBody>
      </p:sp>
    </p:spTree>
    <p:extLst>
      <p:ext uri="{BB962C8B-B14F-4D97-AF65-F5344CB8AC3E}">
        <p14:creationId xmlns:p14="http://schemas.microsoft.com/office/powerpoint/2010/main" xmlns="" val="246028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Problema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Surge cuando el investigador encuentra una laguna teórica, dentro de un conjunto de datos conocidos, o un hecho no abarcado por una teoría, un tropiezo o un acontecimiento que no encaja dentro de las expectativas en su campo de estudio (p. 120).</a:t>
            </a:r>
          </a:p>
        </p:txBody>
      </p:sp>
    </p:spTree>
    <p:extLst>
      <p:ext uri="{BB962C8B-B14F-4D97-AF65-F5344CB8AC3E}">
        <p14:creationId xmlns:p14="http://schemas.microsoft.com/office/powerpoint/2010/main" xmlns="" val="174377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Objetivos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El objetivo de la investigación es el enunciado claro y preciso de los propósitos por los cuales se lleva a cabo la investigación.</a:t>
            </a:r>
          </a:p>
          <a:p>
            <a:pPr marL="0" indent="0" algn="just">
              <a:buNone/>
            </a:pPr>
            <a:endParaRPr lang="es-MX" sz="25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Al final de la investigación, los objetivos han de ser identificables con los resultados; es decir, toda la investigación deberá estar respondiendo a los objetivos propuestos (p. 138).</a:t>
            </a:r>
          </a:p>
        </p:txBody>
      </p:sp>
    </p:spTree>
    <p:extLst>
      <p:ext uri="{BB962C8B-B14F-4D97-AF65-F5344CB8AC3E}">
        <p14:creationId xmlns:p14="http://schemas.microsoft.com/office/powerpoint/2010/main" xmlns="" val="315151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Marco teórico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«Es desarrollar la teoría que va a fundamentar el proyecto con base en el planteamiento del problema que se ha realizado» (Zapata, 2005, p. 101). </a:t>
            </a:r>
          </a:p>
          <a:p>
            <a:pPr marL="0" indent="0" algn="just">
              <a:buNone/>
            </a:pPr>
            <a:endParaRPr lang="es-MX" sz="25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914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Metodología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El eje de la investigación radica en la comprobación, el conocimiento y los descubrimientos del objeto de investigación, los cuales sólo se pueden realizar en la realidad concreta, enfrentando directamente el fenómeno que se desea estudiar.</a:t>
            </a:r>
          </a:p>
        </p:txBody>
      </p:sp>
    </p:spTree>
    <p:extLst>
      <p:ext uri="{BB962C8B-B14F-4D97-AF65-F5344CB8AC3E}">
        <p14:creationId xmlns:p14="http://schemas.microsoft.com/office/powerpoint/2010/main" xmlns="" val="391298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Metodología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Se deben realizar 3 pasos esenciales al acceder al campo de trabajo:</a:t>
            </a:r>
          </a:p>
          <a:p>
            <a:pPr marL="0" indent="0">
              <a:buNone/>
            </a:pPr>
            <a:endParaRPr lang="es-MX" sz="25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eriod"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La observación y recolección de la información</a:t>
            </a:r>
          </a:p>
          <a:p>
            <a:pPr marL="457200" indent="-457200">
              <a:buAutoNum type="arabicPeriod"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El análisis de la información</a:t>
            </a:r>
          </a:p>
          <a:p>
            <a:pPr marL="457200" indent="-457200">
              <a:buAutoNum type="arabicPeriod"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Llegar a las conclusiones pertinentes (Zapata, 2005, p. 139).</a:t>
            </a:r>
          </a:p>
        </p:txBody>
      </p:sp>
    </p:spTree>
    <p:extLst>
      <p:ext uri="{BB962C8B-B14F-4D97-AF65-F5344CB8AC3E}">
        <p14:creationId xmlns:p14="http://schemas.microsoft.com/office/powerpoint/2010/main" xmlns="" val="14282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Informe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Toda investigación culmina con la presentación del informe escrito.</a:t>
            </a:r>
          </a:p>
          <a:p>
            <a:pPr marL="0" indent="0" algn="just">
              <a:buNone/>
            </a:pPr>
            <a:endParaRPr lang="es-MX" sz="25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El trabajo contienen dos elementos (Zapata, 2005, p. 239):</a:t>
            </a:r>
          </a:p>
          <a:p>
            <a:pPr marL="0" indent="0" algn="just">
              <a:buNone/>
            </a:pPr>
            <a:endParaRPr lang="es-MX" sz="25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MX" sz="25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xmlns="" val="2156688158"/>
              </p:ext>
            </p:extLst>
          </p:nvPr>
        </p:nvGraphicFramePr>
        <p:xfrm>
          <a:off x="1524000" y="3629248"/>
          <a:ext cx="6096000" cy="2248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xmlns="" val="273603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Pasos de la investigación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 algn="just">
              <a:buNone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La elaboración de un trabajo de investigación debe llevar un proceso para su construcción, el cual va desde la elección del tema hasta su presentación.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b="1" dirty="0" err="1" smtClean="0">
                <a:latin typeface="Arial" pitchFamily="34" charset="0"/>
                <a:cs typeface="Arial" pitchFamily="34" charset="0"/>
              </a:rPr>
              <a:t>Abstract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The research work writing should lead a process for its preparation, which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start choosing </a:t>
            </a:r>
            <a:r>
              <a:rPr lang="en-US" dirty="0">
                <a:latin typeface="Arial" pitchFamily="34" charset="0"/>
                <a:cs typeface="Arial" pitchFamily="34" charset="0"/>
              </a:rPr>
              <a:t>the theme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and finish into </a:t>
            </a:r>
            <a:r>
              <a:rPr lang="en-US" dirty="0">
                <a:latin typeface="Arial" pitchFamily="34" charset="0"/>
                <a:cs typeface="Arial" pitchFamily="34" charset="0"/>
              </a:rPr>
              <a:t>your presentation.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: pasos, modelo, proceso de investigación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Informe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De acuerdo a Zapata (2005), las partes más comunes de un manuscrito son:</a:t>
            </a:r>
          </a:p>
          <a:p>
            <a:pPr marL="0" indent="0" algn="just">
              <a:buNone/>
            </a:pPr>
            <a:endParaRPr lang="es-MX" sz="25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500" dirty="0" smtClean="0">
                <a:latin typeface="Arial" pitchFamily="34" charset="0"/>
                <a:cs typeface="Arial" pitchFamily="34" charset="0"/>
              </a:rPr>
              <a:t>Carátula o página del título</a:t>
            </a:r>
          </a:p>
          <a:p>
            <a:pPr algn="just"/>
            <a:r>
              <a:rPr lang="es-MX" sz="2500" dirty="0" smtClean="0">
                <a:latin typeface="Arial" pitchFamily="34" charset="0"/>
                <a:cs typeface="Arial" pitchFamily="34" charset="0"/>
              </a:rPr>
              <a:t>Introducción</a:t>
            </a:r>
          </a:p>
          <a:p>
            <a:pPr algn="just"/>
            <a:r>
              <a:rPr lang="es-MX" sz="2500" dirty="0" smtClean="0">
                <a:latin typeface="Arial" pitchFamily="34" charset="0"/>
                <a:cs typeface="Arial" pitchFamily="34" charset="0"/>
              </a:rPr>
              <a:t>Desarrollo o cuerpo del trabajo</a:t>
            </a:r>
          </a:p>
          <a:p>
            <a:pPr algn="just"/>
            <a:r>
              <a:rPr lang="es-MX" sz="2500" dirty="0" smtClean="0">
                <a:latin typeface="Arial" pitchFamily="34" charset="0"/>
                <a:cs typeface="Arial" pitchFamily="34" charset="0"/>
              </a:rPr>
              <a:t>Conclusión</a:t>
            </a:r>
          </a:p>
          <a:p>
            <a:pPr algn="just"/>
            <a:r>
              <a:rPr lang="es-MX" sz="2500" dirty="0" smtClean="0">
                <a:latin typeface="Arial" pitchFamily="34" charset="0"/>
                <a:cs typeface="Arial" pitchFamily="34" charset="0"/>
              </a:rPr>
              <a:t>Bibliografía</a:t>
            </a:r>
          </a:p>
          <a:p>
            <a:pPr algn="just"/>
            <a:r>
              <a:rPr lang="es-MX" sz="2500" dirty="0" smtClean="0">
                <a:latin typeface="Arial" pitchFamily="34" charset="0"/>
                <a:cs typeface="Arial" pitchFamily="34" charset="0"/>
              </a:rPr>
              <a:t>Fuentes (p. 239)</a:t>
            </a:r>
          </a:p>
        </p:txBody>
      </p:sp>
    </p:spTree>
    <p:extLst>
      <p:ext uri="{BB962C8B-B14F-4D97-AF65-F5344CB8AC3E}">
        <p14:creationId xmlns:p14="http://schemas.microsoft.com/office/powerpoint/2010/main" xmlns="" val="260856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Informe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MX" sz="25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MX" sz="25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MX" sz="25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Los formatos más utilizados son:</a:t>
            </a:r>
          </a:p>
          <a:p>
            <a:pPr marL="0" indent="0" algn="just">
              <a:buNone/>
            </a:pPr>
            <a:endParaRPr lang="es-MX" sz="25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MX" sz="25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69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Informe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1. Preliminares</a:t>
            </a:r>
            <a:endParaRPr lang="es-MX" sz="2500" dirty="0">
              <a:latin typeface="Arial" pitchFamily="34" charset="0"/>
              <a:cs typeface="Arial" pitchFamily="34" charset="0"/>
            </a:endParaRPr>
          </a:p>
          <a:p>
            <a:r>
              <a:rPr lang="es-MX" sz="2500" dirty="0">
                <a:latin typeface="Arial" pitchFamily="34" charset="0"/>
                <a:cs typeface="Arial" pitchFamily="34" charset="0"/>
              </a:rPr>
              <a:t>Carátula</a:t>
            </a:r>
          </a:p>
          <a:p>
            <a:r>
              <a:rPr lang="es-MX" sz="2500" dirty="0">
                <a:latin typeface="Arial" pitchFamily="34" charset="0"/>
                <a:cs typeface="Arial" pitchFamily="34" charset="0"/>
              </a:rPr>
              <a:t>Resumen o sumario</a:t>
            </a:r>
          </a:p>
          <a:p>
            <a:r>
              <a:rPr lang="es-MX" sz="2500" dirty="0">
                <a:latin typeface="Arial" pitchFamily="34" charset="0"/>
                <a:cs typeface="Arial" pitchFamily="34" charset="0"/>
              </a:rPr>
              <a:t>Dedicatoria</a:t>
            </a:r>
          </a:p>
          <a:p>
            <a:r>
              <a:rPr lang="es-MX" sz="2500" dirty="0">
                <a:latin typeface="Arial" pitchFamily="34" charset="0"/>
                <a:cs typeface="Arial" pitchFamily="34" charset="0"/>
              </a:rPr>
              <a:t>Prólogo</a:t>
            </a:r>
          </a:p>
          <a:p>
            <a:r>
              <a:rPr lang="es-MX" sz="2500" dirty="0" smtClean="0">
                <a:latin typeface="Arial" pitchFamily="34" charset="0"/>
                <a:cs typeface="Arial" pitchFamily="34" charset="0"/>
              </a:rPr>
              <a:t>Agradecimientos</a:t>
            </a:r>
            <a:endParaRPr lang="es-MX" sz="2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77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Informe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MX" sz="2600" dirty="0" smtClean="0">
                <a:latin typeface="Arial" pitchFamily="34" charset="0"/>
                <a:cs typeface="Arial" pitchFamily="34" charset="0"/>
              </a:rPr>
              <a:t>2. Desarrollo </a:t>
            </a:r>
            <a:r>
              <a:rPr lang="es-MX" sz="2600" dirty="0">
                <a:latin typeface="Arial" pitchFamily="34" charset="0"/>
                <a:cs typeface="Arial" pitchFamily="34" charset="0"/>
              </a:rPr>
              <a:t>o cuerpo del trabajo</a:t>
            </a:r>
          </a:p>
          <a:p>
            <a:pPr algn="just"/>
            <a:r>
              <a:rPr lang="es-MX" sz="2000" dirty="0">
                <a:latin typeface="Arial" pitchFamily="34" charset="0"/>
                <a:cs typeface="Arial" pitchFamily="34" charset="0"/>
              </a:rPr>
              <a:t>Introducción</a:t>
            </a:r>
          </a:p>
          <a:p>
            <a:pPr algn="just"/>
            <a:r>
              <a:rPr lang="es-MX" sz="2000" dirty="0">
                <a:latin typeface="Arial" pitchFamily="34" charset="0"/>
                <a:cs typeface="Arial" pitchFamily="34" charset="0"/>
              </a:rPr>
              <a:t>Desarrollo</a:t>
            </a:r>
          </a:p>
          <a:p>
            <a:pPr algn="just"/>
            <a:r>
              <a:rPr lang="es-MX" sz="2000" dirty="0">
                <a:latin typeface="Arial" pitchFamily="34" charset="0"/>
                <a:cs typeface="Arial" pitchFamily="34" charset="0"/>
              </a:rPr>
              <a:t>Divisiones</a:t>
            </a:r>
          </a:p>
          <a:p>
            <a:pPr algn="just"/>
            <a:r>
              <a:rPr lang="es-MX" sz="2000" dirty="0">
                <a:latin typeface="Arial" pitchFamily="34" charset="0"/>
                <a:cs typeface="Arial" pitchFamily="34" charset="0"/>
              </a:rPr>
              <a:t>Método</a:t>
            </a:r>
          </a:p>
          <a:p>
            <a:pPr algn="just"/>
            <a:r>
              <a:rPr lang="es-MX" sz="2000" dirty="0">
                <a:latin typeface="Arial" pitchFamily="34" charset="0"/>
                <a:cs typeface="Arial" pitchFamily="34" charset="0"/>
              </a:rPr>
              <a:t>Citas</a:t>
            </a:r>
          </a:p>
          <a:p>
            <a:pPr algn="just"/>
            <a:r>
              <a:rPr lang="es-MX" sz="2000" dirty="0">
                <a:latin typeface="Arial" pitchFamily="34" charset="0"/>
                <a:cs typeface="Arial" pitchFamily="34" charset="0"/>
              </a:rPr>
              <a:t>Notas</a:t>
            </a:r>
          </a:p>
          <a:p>
            <a:pPr algn="just"/>
            <a:r>
              <a:rPr lang="es-MX" sz="2000" dirty="0">
                <a:latin typeface="Arial" pitchFamily="34" charset="0"/>
                <a:cs typeface="Arial" pitchFamily="34" charset="0"/>
              </a:rPr>
              <a:t>Tablas y figuras</a:t>
            </a:r>
          </a:p>
          <a:p>
            <a:pPr algn="just"/>
            <a:r>
              <a:rPr lang="es-MX" sz="2000" dirty="0">
                <a:latin typeface="Arial" pitchFamily="34" charset="0"/>
                <a:cs typeface="Arial" pitchFamily="34" charset="0"/>
              </a:rPr>
              <a:t>Resultados y conclusiones</a:t>
            </a:r>
          </a:p>
          <a:p>
            <a:pPr algn="just"/>
            <a:r>
              <a:rPr lang="es-MX" sz="2000" dirty="0">
                <a:latin typeface="Arial" pitchFamily="34" charset="0"/>
                <a:cs typeface="Arial" pitchFamily="34" charset="0"/>
              </a:rPr>
              <a:t>Discusión</a:t>
            </a:r>
          </a:p>
          <a:p>
            <a:pPr algn="just"/>
            <a:r>
              <a:rPr lang="es-MX" sz="2000" dirty="0">
                <a:latin typeface="Arial" pitchFamily="34" charset="0"/>
                <a:cs typeface="Arial" pitchFamily="34" charset="0"/>
              </a:rPr>
              <a:t>Fuentes (bibliográficas, hemerográficas, otras)</a:t>
            </a:r>
          </a:p>
          <a:p>
            <a:pPr algn="just"/>
            <a:endParaRPr lang="es-MX" sz="2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778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Informe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500" dirty="0">
                <a:latin typeface="Arial" pitchFamily="34" charset="0"/>
                <a:cs typeface="Arial" pitchFamily="34" charset="0"/>
              </a:rPr>
              <a:t>3</a:t>
            </a:r>
            <a:r>
              <a:rPr lang="es-MX" sz="2500" dirty="0" smtClean="0">
                <a:latin typeface="Arial" pitchFamily="34" charset="0"/>
                <a:cs typeface="Arial" pitchFamily="34" charset="0"/>
              </a:rPr>
              <a:t>. Elementos complementarios</a:t>
            </a:r>
            <a:endParaRPr lang="es-MX" sz="25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500" dirty="0" smtClean="0">
                <a:latin typeface="Arial" pitchFamily="34" charset="0"/>
                <a:cs typeface="Arial" pitchFamily="34" charset="0"/>
              </a:rPr>
              <a:t>Glosario</a:t>
            </a:r>
          </a:p>
          <a:p>
            <a:pPr algn="just"/>
            <a:r>
              <a:rPr lang="es-MX" sz="2500" dirty="0" smtClean="0">
                <a:latin typeface="Arial" pitchFamily="34" charset="0"/>
                <a:cs typeface="Arial" pitchFamily="34" charset="0"/>
              </a:rPr>
              <a:t>Apéndice</a:t>
            </a:r>
          </a:p>
          <a:p>
            <a:pPr algn="just"/>
            <a:r>
              <a:rPr lang="es-MX" sz="2500" dirty="0" smtClean="0">
                <a:latin typeface="Arial" pitchFamily="34" charset="0"/>
                <a:cs typeface="Arial" pitchFamily="34" charset="0"/>
              </a:rPr>
              <a:t>Índice (temático, onomástico, analítico y otros)</a:t>
            </a:r>
            <a:endParaRPr lang="es-MX" sz="25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5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243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Tamayo y Tamayo, M. </a:t>
            </a:r>
            <a:r>
              <a:rPr lang="es-MX" sz="3000" dirty="0">
                <a:latin typeface="Arial" pitchFamily="34" charset="0"/>
                <a:cs typeface="Arial" pitchFamily="34" charset="0"/>
              </a:rPr>
              <a:t>(2004). </a:t>
            </a:r>
            <a:r>
              <a:rPr lang="es-MX" sz="3000" i="1" dirty="0">
                <a:latin typeface="Arial" pitchFamily="34" charset="0"/>
                <a:cs typeface="Arial" pitchFamily="34" charset="0"/>
              </a:rPr>
              <a:t>El proceso de la investigación </a:t>
            </a:r>
            <a:r>
              <a:rPr lang="es-MX" sz="3000" i="1" dirty="0" smtClean="0">
                <a:latin typeface="Arial" pitchFamily="34" charset="0"/>
                <a:cs typeface="Arial" pitchFamily="34" charset="0"/>
              </a:rPr>
              <a:t>científica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. México: </a:t>
            </a:r>
            <a:r>
              <a:rPr lang="es-MX" sz="3000" dirty="0" err="1" smtClean="0">
                <a:latin typeface="Arial" pitchFamily="34" charset="0"/>
                <a:cs typeface="Arial" pitchFamily="34" charset="0"/>
              </a:rPr>
              <a:t>Limusa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endParaRPr lang="es-MX" sz="30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3000" dirty="0" smtClean="0">
                <a:latin typeface="Arial" pitchFamily="34" charset="0"/>
                <a:cs typeface="Arial" pitchFamily="34" charset="0"/>
              </a:rPr>
              <a:t>Zapata, O. A. (2005). </a:t>
            </a:r>
            <a:r>
              <a:rPr lang="es-MX" sz="3000" i="1" dirty="0" smtClean="0">
                <a:latin typeface="Arial" pitchFamily="34" charset="0"/>
                <a:cs typeface="Arial" pitchFamily="34" charset="0"/>
              </a:rPr>
              <a:t>Herramientas </a:t>
            </a:r>
            <a:r>
              <a:rPr lang="es-MX" sz="3000" i="1" dirty="0">
                <a:latin typeface="Arial" pitchFamily="34" charset="0"/>
                <a:cs typeface="Arial" pitchFamily="34" charset="0"/>
              </a:rPr>
              <a:t>para elaborar tesis e investigaciones </a:t>
            </a:r>
            <a:r>
              <a:rPr lang="es-MX" sz="3000" i="1" dirty="0" smtClean="0">
                <a:latin typeface="Arial" pitchFamily="34" charset="0"/>
                <a:cs typeface="Arial" pitchFamily="34" charset="0"/>
              </a:rPr>
              <a:t>socioeducativas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. México: Editorial </a:t>
            </a:r>
            <a:r>
              <a:rPr lang="es-MX" sz="3000" dirty="0" err="1" smtClean="0">
                <a:latin typeface="Arial" pitchFamily="34" charset="0"/>
                <a:cs typeface="Arial" pitchFamily="34" charset="0"/>
              </a:rPr>
              <a:t>Pax</a:t>
            </a:r>
            <a:r>
              <a:rPr lang="es-MX" sz="3000" dirty="0" smtClean="0">
                <a:latin typeface="Arial" pitchFamily="34" charset="0"/>
                <a:cs typeface="Arial" pitchFamily="34" charset="0"/>
              </a:rPr>
              <a:t> México.</a:t>
            </a:r>
            <a:endParaRPr lang="es-MX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18864" y="148478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MX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Pasos de la investigación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500" b="1" dirty="0" smtClean="0">
                <a:latin typeface="Arial" pitchFamily="34" charset="0"/>
                <a:cs typeface="Arial" pitchFamily="34" charset="0"/>
              </a:rPr>
              <a:t>Según Tamayo y Tamayo (2004)</a:t>
            </a:r>
          </a:p>
          <a:p>
            <a:pPr marL="0" indent="0" algn="just">
              <a:buNone/>
            </a:pPr>
            <a:endParaRPr lang="es-MX" sz="2500" dirty="0" smtClean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Elección del tema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Delimitación del tema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Problema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Objetivos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Marco teórico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Metodología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Informe</a:t>
            </a:r>
          </a:p>
        </p:txBody>
      </p:sp>
    </p:spTree>
    <p:extLst>
      <p:ext uri="{BB962C8B-B14F-4D97-AF65-F5344CB8AC3E}">
        <p14:creationId xmlns:p14="http://schemas.microsoft.com/office/powerpoint/2010/main" xmlns="" val="100750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Pasos de la investigación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12776"/>
            <a:ext cx="8568952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467544" y="5373216"/>
            <a:ext cx="8136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Figura obtenida de Tamayo y Tamayo, 2004, p. 112</a:t>
            </a:r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xmlns="" val="302111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El tema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Debe ser escogido a partir de la realidad, y como tema debe derivar problemas investigables. </a:t>
            </a:r>
          </a:p>
          <a:p>
            <a:pPr marL="0" indent="0" algn="just">
              <a:buNone/>
            </a:pPr>
            <a:endParaRPr lang="es-MX" sz="25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Su característica es la de ser un factor dentro de una problemática; dicho de otra forma, la realidad de la investigación es problemática; de dicha problemática deberá elegirse un factor, el cual se determinará como tema de investigación a partir del cual deberá seleccionarse un problema investigable. (p. 112)</a:t>
            </a:r>
          </a:p>
        </p:txBody>
      </p:sp>
    </p:spTree>
    <p:extLst>
      <p:ext uri="{BB962C8B-B14F-4D97-AF65-F5344CB8AC3E}">
        <p14:creationId xmlns:p14="http://schemas.microsoft.com/office/powerpoint/2010/main" xmlns="" val="399964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El tema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Búsqueda de la información existente sobre la materia:</a:t>
            </a:r>
          </a:p>
          <a:p>
            <a:pPr marL="0" indent="0" algn="just">
              <a:buNone/>
            </a:pPr>
            <a:endParaRPr lang="es-MX" sz="25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MX" sz="25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xmlns="" val="131555439"/>
              </p:ext>
            </p:extLst>
          </p:nvPr>
        </p:nvGraphicFramePr>
        <p:xfrm>
          <a:off x="2195736" y="2348880"/>
          <a:ext cx="4848200" cy="3112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xmlns="" val="417223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El tema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Elección del tema es:</a:t>
            </a:r>
          </a:p>
          <a:p>
            <a:pPr marL="0" indent="0" algn="just">
              <a:buNone/>
            </a:pPr>
            <a:endParaRPr lang="es-MX" sz="25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Puntualizar el tema en función de la revisión de la literatura existente sobre el mismo (p. 112).</a:t>
            </a:r>
          </a:p>
          <a:p>
            <a:pPr marL="0" indent="0" algn="just">
              <a:buNone/>
            </a:pPr>
            <a:endParaRPr lang="es-MX" sz="25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s-MX" sz="25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882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El tema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Factores a tener en cuenta en la elección del tema:</a:t>
            </a:r>
            <a:endParaRPr lang="es-MX" sz="25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25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600" y="2204864"/>
            <a:ext cx="6984776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971600" y="5157192"/>
            <a:ext cx="66967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Figura obtenida de Tamayo y Tamayo, 2004, p. 117</a:t>
            </a:r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xmlns="" val="126052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/>
            <a:r>
              <a:rPr lang="es-MX" dirty="0" smtClean="0">
                <a:latin typeface="Arial" pitchFamily="34" charset="0"/>
                <a:cs typeface="Arial" pitchFamily="34" charset="0"/>
              </a:rPr>
              <a:t>Delimitación del tema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«Delimitar el tema quiere decir poner límites a la investigación y especificar el alcance de esos límites» (p. 118).</a:t>
            </a:r>
          </a:p>
          <a:p>
            <a:pPr marL="0" indent="0" algn="just">
              <a:buNone/>
            </a:pPr>
            <a:endParaRPr lang="es-MX" sz="25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s-MX" sz="2500" dirty="0" smtClean="0">
                <a:latin typeface="Arial" pitchFamily="34" charset="0"/>
                <a:cs typeface="Arial" pitchFamily="34" charset="0"/>
              </a:rPr>
              <a:t>«Al delimitar el tema se aclara si el tipo de investigación se da, por ejemplo, de tipo correlacional, descriptivo, predictivo o experimental» (p. 118).</a:t>
            </a:r>
          </a:p>
        </p:txBody>
      </p:sp>
    </p:spTree>
    <p:extLst>
      <p:ext uri="{BB962C8B-B14F-4D97-AF65-F5344CB8AC3E}">
        <p14:creationId xmlns:p14="http://schemas.microsoft.com/office/powerpoint/2010/main" xmlns="" val="146023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1461</TotalTime>
  <Words>989</Words>
  <Application>Microsoft Office PowerPoint</Application>
  <PresentationFormat>Presentación en pantalla (4:3)</PresentationFormat>
  <Paragraphs>141</Paragraphs>
  <Slides>25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25</vt:i4>
      </vt:variant>
    </vt:vector>
  </HeadingPairs>
  <TitlesOfParts>
    <vt:vector size="27" baseType="lpstr">
      <vt:lpstr>Tema de Office</vt:lpstr>
      <vt:lpstr>1_Tema de Office</vt:lpstr>
      <vt:lpstr>Pasos de la investigación</vt:lpstr>
      <vt:lpstr>Pasos de la investigación</vt:lpstr>
      <vt:lpstr>Pasos de la investigación</vt:lpstr>
      <vt:lpstr>Pasos de la investigación</vt:lpstr>
      <vt:lpstr>El tema</vt:lpstr>
      <vt:lpstr>El tema</vt:lpstr>
      <vt:lpstr>El tema</vt:lpstr>
      <vt:lpstr>El tema</vt:lpstr>
      <vt:lpstr>Delimitación del tema</vt:lpstr>
      <vt:lpstr>Delimitación del tema</vt:lpstr>
      <vt:lpstr>Delimitación del tema</vt:lpstr>
      <vt:lpstr>Delimitación del tema</vt:lpstr>
      <vt:lpstr>Delimitación del tema</vt:lpstr>
      <vt:lpstr>Problema</vt:lpstr>
      <vt:lpstr>Objetivos</vt:lpstr>
      <vt:lpstr>Marco teórico</vt:lpstr>
      <vt:lpstr>Metodología</vt:lpstr>
      <vt:lpstr>Metodología</vt:lpstr>
      <vt:lpstr>Informe</vt:lpstr>
      <vt:lpstr>Informe</vt:lpstr>
      <vt:lpstr>Informe</vt:lpstr>
      <vt:lpstr>Informe</vt:lpstr>
      <vt:lpstr>Informe</vt:lpstr>
      <vt:lpstr>Informe</vt:lpstr>
      <vt:lpstr>Referencias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www.intercambiosvirtuales.org</cp:lastModifiedBy>
  <cp:revision>133</cp:revision>
  <dcterms:created xsi:type="dcterms:W3CDTF">2012-12-04T21:22:09Z</dcterms:created>
  <dcterms:modified xsi:type="dcterms:W3CDTF">2015-10-27T18:52:01Z</dcterms:modified>
</cp:coreProperties>
</file>